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75" r:id="rId5"/>
    <p:sldId id="258" r:id="rId6"/>
    <p:sldId id="259" r:id="rId7"/>
    <p:sldId id="260" r:id="rId8"/>
    <p:sldId id="261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0C8D59-55AB-44F9-AE52-19E49385C0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Blockchain marketing plan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5FC7620-B140-4661-8ACC-A14E23DADF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Ppc</a:t>
            </a:r>
            <a:r>
              <a:rPr lang="en-US" dirty="0"/>
              <a:t>, events/trade shows, podcast sponsorships, content/</a:t>
            </a:r>
            <a:r>
              <a:rPr lang="en-US" dirty="0" err="1"/>
              <a:t>seo</a:t>
            </a:r>
            <a:r>
              <a:rPr lang="en-US" dirty="0"/>
              <a:t> marketing, </a:t>
            </a:r>
            <a:r>
              <a:rPr lang="en-US" dirty="0" smtClean="0"/>
              <a:t>and </a:t>
            </a:r>
            <a:r>
              <a:rPr lang="en-US" dirty="0"/>
              <a:t>social media</a:t>
            </a:r>
          </a:p>
        </p:txBody>
      </p:sp>
    </p:spTree>
    <p:extLst>
      <p:ext uri="{BB962C8B-B14F-4D97-AF65-F5344CB8AC3E}">
        <p14:creationId xmlns:p14="http://schemas.microsoft.com/office/powerpoint/2010/main" val="759018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93570A-8B2D-40FF-814B-2C55B4E71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 </a:t>
            </a:r>
            <a:r>
              <a:rPr lang="en-US" dirty="0" smtClean="0"/>
              <a:t>marketing Monthly: </a:t>
            </a:r>
            <a:r>
              <a:rPr lang="en-US" dirty="0"/>
              <a:t>engage with customers, build loyal following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BE57A0D2-DCB0-47A2-83F2-C9BF9C892D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0246989"/>
              </p:ext>
            </p:extLst>
          </p:nvPr>
        </p:nvGraphicFramePr>
        <p:xfrm>
          <a:off x="1450975" y="2016125"/>
          <a:ext cx="3995668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3460">
                  <a:extLst>
                    <a:ext uri="{9D8B030D-6E8A-4147-A177-3AD203B41FA5}">
                      <a16:colId xmlns:a16="http://schemas.microsoft.com/office/drawing/2014/main" xmlns="" val="3398867720"/>
                    </a:ext>
                  </a:extLst>
                </a:gridCol>
                <a:gridCol w="1272208">
                  <a:extLst>
                    <a:ext uri="{9D8B030D-6E8A-4147-A177-3AD203B41FA5}">
                      <a16:colId xmlns:a16="http://schemas.microsoft.com/office/drawing/2014/main" xmlns="" val="38713682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Monthly Social Media Advertising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06934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Spend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39397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Leads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21011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Number of Sales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68982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Close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66162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CPL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87100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25419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813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B1046C-B7AC-4247-80BF-DD8A71F2D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 marketing: engage with customers, build loyal following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FC1F49FA-E52D-4DA3-913C-9E99EEFDAE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1341511"/>
              </p:ext>
            </p:extLst>
          </p:nvPr>
        </p:nvGraphicFramePr>
        <p:xfrm>
          <a:off x="1451579" y="2713167"/>
          <a:ext cx="8003645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5808">
                  <a:extLst>
                    <a:ext uri="{9D8B030D-6E8A-4147-A177-3AD203B41FA5}">
                      <a16:colId xmlns:a16="http://schemas.microsoft.com/office/drawing/2014/main" xmlns="" val="3449316763"/>
                    </a:ext>
                  </a:extLst>
                </a:gridCol>
                <a:gridCol w="1537252">
                  <a:extLst>
                    <a:ext uri="{9D8B030D-6E8A-4147-A177-3AD203B41FA5}">
                      <a16:colId xmlns:a16="http://schemas.microsoft.com/office/drawing/2014/main" xmlns="" val="2997296697"/>
                    </a:ext>
                  </a:extLst>
                </a:gridCol>
                <a:gridCol w="1469127">
                  <a:extLst>
                    <a:ext uri="{9D8B030D-6E8A-4147-A177-3AD203B41FA5}">
                      <a16:colId xmlns:a16="http://schemas.microsoft.com/office/drawing/2014/main" xmlns="" val="101028484"/>
                    </a:ext>
                  </a:extLst>
                </a:gridCol>
                <a:gridCol w="1600729">
                  <a:extLst>
                    <a:ext uri="{9D8B030D-6E8A-4147-A177-3AD203B41FA5}">
                      <a16:colId xmlns:a16="http://schemas.microsoft.com/office/drawing/2014/main" xmlns="" val="1534289360"/>
                    </a:ext>
                  </a:extLst>
                </a:gridCol>
                <a:gridCol w="1600729">
                  <a:extLst>
                    <a:ext uri="{9D8B030D-6E8A-4147-A177-3AD203B41FA5}">
                      <a16:colId xmlns:a16="http://schemas.microsoft.com/office/drawing/2014/main" xmlns="" val="13554508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Competitor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Facebook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Twitter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Instagram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LinkedIn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74133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[COMPETITOR]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71542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[COMPETITOR]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48755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[COMPETITOR]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0215569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3E3FA9C-B225-49BF-8A56-FA95ED4FE73A}"/>
              </a:ext>
            </a:extLst>
          </p:cNvPr>
          <p:cNvSpPr txBox="1"/>
          <p:nvPr/>
        </p:nvSpPr>
        <p:spPr>
          <a:xfrm>
            <a:off x="1451579" y="2052628"/>
            <a:ext cx="5936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Competitor Social Media Follower Counts</a:t>
            </a:r>
          </a:p>
        </p:txBody>
      </p:sp>
    </p:spTree>
    <p:extLst>
      <p:ext uri="{BB962C8B-B14F-4D97-AF65-F5344CB8AC3E}">
        <p14:creationId xmlns:p14="http://schemas.microsoft.com/office/powerpoint/2010/main" val="26715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5109DC-701D-4E1F-97C9-6B5792045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 marketing: engage with customers, build loyal following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1EDF31C2-C415-4703-B3C8-3C3D8C5630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55304"/>
              </p:ext>
            </p:extLst>
          </p:nvPr>
        </p:nvGraphicFramePr>
        <p:xfrm>
          <a:off x="1451579" y="2880807"/>
          <a:ext cx="9604376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1094">
                  <a:extLst>
                    <a:ext uri="{9D8B030D-6E8A-4147-A177-3AD203B41FA5}">
                      <a16:colId xmlns:a16="http://schemas.microsoft.com/office/drawing/2014/main" xmlns="" val="2042372854"/>
                    </a:ext>
                  </a:extLst>
                </a:gridCol>
                <a:gridCol w="2401094">
                  <a:extLst>
                    <a:ext uri="{9D8B030D-6E8A-4147-A177-3AD203B41FA5}">
                      <a16:colId xmlns:a16="http://schemas.microsoft.com/office/drawing/2014/main" xmlns="" val="4231830454"/>
                    </a:ext>
                  </a:extLst>
                </a:gridCol>
                <a:gridCol w="2401094">
                  <a:extLst>
                    <a:ext uri="{9D8B030D-6E8A-4147-A177-3AD203B41FA5}">
                      <a16:colId xmlns:a16="http://schemas.microsoft.com/office/drawing/2014/main" xmlns="" val="3869573630"/>
                    </a:ext>
                  </a:extLst>
                </a:gridCol>
                <a:gridCol w="2401094">
                  <a:extLst>
                    <a:ext uri="{9D8B030D-6E8A-4147-A177-3AD203B41FA5}">
                      <a16:colId xmlns:a16="http://schemas.microsoft.com/office/drawing/2014/main" xmlns="" val="40909061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Social Media Channel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Number of Posts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Number of Interactions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Average Per-Post Interaction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32189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Facebook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48557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Twitter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506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Instagram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65770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080642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4E456BB-DCB9-4EFF-BCFA-57C2BBE34665}"/>
              </a:ext>
            </a:extLst>
          </p:cNvPr>
          <p:cNvSpPr txBox="1"/>
          <p:nvPr/>
        </p:nvSpPr>
        <p:spPr>
          <a:xfrm>
            <a:off x="1451579" y="2136448"/>
            <a:ext cx="5950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Our Average Engagement (Past Month)</a:t>
            </a:r>
          </a:p>
        </p:txBody>
      </p:sp>
    </p:spTree>
    <p:extLst>
      <p:ext uri="{BB962C8B-B14F-4D97-AF65-F5344CB8AC3E}">
        <p14:creationId xmlns:p14="http://schemas.microsoft.com/office/powerpoint/2010/main" val="1804968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0C6FDE-6966-46AD-BD71-4BC0A7A08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 marketing: engage with customers, build loyal following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E39D2E0-05F2-45B4-BF88-5E9FC392C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What’s working for our competitors?</a:t>
            </a:r>
          </a:p>
          <a:p>
            <a:r>
              <a:rPr lang="en-US" dirty="0"/>
              <a:t>1. [Describe type of post]</a:t>
            </a:r>
          </a:p>
          <a:p>
            <a:r>
              <a:rPr lang="en-US" dirty="0"/>
              <a:t>2. [Describe type of post]</a:t>
            </a:r>
          </a:p>
          <a:p>
            <a:r>
              <a:rPr lang="en-US" dirty="0"/>
              <a:t>3. [Describe type of post]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029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833FFA-7897-4E31-9529-D54100178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 marketing: engage with customers, build loyal following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19257FA0-0C9A-424B-8472-25A1DA57DE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8864964"/>
              </p:ext>
            </p:extLst>
          </p:nvPr>
        </p:nvGraphicFramePr>
        <p:xfrm>
          <a:off x="1451579" y="2572688"/>
          <a:ext cx="9604375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875">
                  <a:extLst>
                    <a:ext uri="{9D8B030D-6E8A-4147-A177-3AD203B41FA5}">
                      <a16:colId xmlns:a16="http://schemas.microsoft.com/office/drawing/2014/main" xmlns="" val="2465751662"/>
                    </a:ext>
                  </a:extLst>
                </a:gridCol>
                <a:gridCol w="1920875">
                  <a:extLst>
                    <a:ext uri="{9D8B030D-6E8A-4147-A177-3AD203B41FA5}">
                      <a16:colId xmlns:a16="http://schemas.microsoft.com/office/drawing/2014/main" xmlns="" val="1676034246"/>
                    </a:ext>
                  </a:extLst>
                </a:gridCol>
                <a:gridCol w="1920875">
                  <a:extLst>
                    <a:ext uri="{9D8B030D-6E8A-4147-A177-3AD203B41FA5}">
                      <a16:colId xmlns:a16="http://schemas.microsoft.com/office/drawing/2014/main" xmlns="" val="3685268391"/>
                    </a:ext>
                  </a:extLst>
                </a:gridCol>
                <a:gridCol w="1920875">
                  <a:extLst>
                    <a:ext uri="{9D8B030D-6E8A-4147-A177-3AD203B41FA5}">
                      <a16:colId xmlns:a16="http://schemas.microsoft.com/office/drawing/2014/main" xmlns="" val="256851435"/>
                    </a:ext>
                  </a:extLst>
                </a:gridCol>
                <a:gridCol w="1920875">
                  <a:extLst>
                    <a:ext uri="{9D8B030D-6E8A-4147-A177-3AD203B41FA5}">
                      <a16:colId xmlns:a16="http://schemas.microsoft.com/office/drawing/2014/main" xmlns="" val="4837745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Content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Facebook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Twitter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Instagram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LinkedIn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86360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Curated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0026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Blog Posts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79916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Photos/Images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56404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Industry News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10646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Company News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4272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Video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15481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9306262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FAF9602-5C0B-4A0A-8911-E32458B7F48F}"/>
              </a:ext>
            </a:extLst>
          </p:cNvPr>
          <p:cNvSpPr txBox="1"/>
          <p:nvPr/>
        </p:nvSpPr>
        <p:spPr>
          <a:xfrm>
            <a:off x="1338469" y="1982388"/>
            <a:ext cx="5499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Original Content We’ll Share</a:t>
            </a:r>
          </a:p>
        </p:txBody>
      </p:sp>
    </p:spTree>
    <p:extLst>
      <p:ext uri="{BB962C8B-B14F-4D97-AF65-F5344CB8AC3E}">
        <p14:creationId xmlns:p14="http://schemas.microsoft.com/office/powerpoint/2010/main" val="3558707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3FCB78-8EFF-4742-846B-6656A2353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 marketing: engage with customers, build loyal following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162E64E-7D4E-42D4-8226-41DE62262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We will curate social media content from the following sources:</a:t>
            </a:r>
          </a:p>
          <a:p>
            <a:r>
              <a:rPr lang="en-US" dirty="0"/>
              <a:t>[INSERT SOURCE] </a:t>
            </a:r>
          </a:p>
          <a:p>
            <a:r>
              <a:rPr lang="en-US" dirty="0"/>
              <a:t>[INSERT SOURCE] </a:t>
            </a:r>
          </a:p>
          <a:p>
            <a:r>
              <a:rPr lang="en-US" dirty="0"/>
              <a:t>[INSERT SOURCE] </a:t>
            </a:r>
          </a:p>
          <a:p>
            <a:r>
              <a:rPr lang="en-US" dirty="0"/>
              <a:t>[INSERT SOURCE] </a:t>
            </a:r>
          </a:p>
          <a:p>
            <a:r>
              <a:rPr lang="en-US" dirty="0"/>
              <a:t>[INSERT SOURCE]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2132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5C0538-106B-4056-BD95-3E9D1C3D3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 marketing: engage with customers, build loyal following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DD49E9C0-B47E-4F41-809B-05AC6DA73F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0008640"/>
              </p:ext>
            </p:extLst>
          </p:nvPr>
        </p:nvGraphicFramePr>
        <p:xfrm>
          <a:off x="1450975" y="2992751"/>
          <a:ext cx="960437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0547">
                  <a:extLst>
                    <a:ext uri="{9D8B030D-6E8A-4147-A177-3AD203B41FA5}">
                      <a16:colId xmlns:a16="http://schemas.microsoft.com/office/drawing/2014/main" xmlns="" val="3624989812"/>
                    </a:ext>
                  </a:extLst>
                </a:gridCol>
                <a:gridCol w="1200547">
                  <a:extLst>
                    <a:ext uri="{9D8B030D-6E8A-4147-A177-3AD203B41FA5}">
                      <a16:colId xmlns:a16="http://schemas.microsoft.com/office/drawing/2014/main" xmlns="" val="1410406175"/>
                    </a:ext>
                  </a:extLst>
                </a:gridCol>
                <a:gridCol w="1130748">
                  <a:extLst>
                    <a:ext uri="{9D8B030D-6E8A-4147-A177-3AD203B41FA5}">
                      <a16:colId xmlns:a16="http://schemas.microsoft.com/office/drawing/2014/main" xmlns="" val="976604045"/>
                    </a:ext>
                  </a:extLst>
                </a:gridCol>
                <a:gridCol w="1073426">
                  <a:extLst>
                    <a:ext uri="{9D8B030D-6E8A-4147-A177-3AD203B41FA5}">
                      <a16:colId xmlns:a16="http://schemas.microsoft.com/office/drawing/2014/main" xmlns="" val="3058336832"/>
                    </a:ext>
                  </a:extLst>
                </a:gridCol>
                <a:gridCol w="1470992">
                  <a:extLst>
                    <a:ext uri="{9D8B030D-6E8A-4147-A177-3AD203B41FA5}">
                      <a16:colId xmlns:a16="http://schemas.microsoft.com/office/drawing/2014/main" xmlns="" val="610995679"/>
                    </a:ext>
                  </a:extLst>
                </a:gridCol>
                <a:gridCol w="1272208">
                  <a:extLst>
                    <a:ext uri="{9D8B030D-6E8A-4147-A177-3AD203B41FA5}">
                      <a16:colId xmlns:a16="http://schemas.microsoft.com/office/drawing/2014/main" xmlns="" val="2909177457"/>
                    </a:ext>
                  </a:extLst>
                </a:gridCol>
                <a:gridCol w="1055361">
                  <a:extLst>
                    <a:ext uri="{9D8B030D-6E8A-4147-A177-3AD203B41FA5}">
                      <a16:colId xmlns:a16="http://schemas.microsoft.com/office/drawing/2014/main" xmlns="" val="1779996102"/>
                    </a:ext>
                  </a:extLst>
                </a:gridCol>
                <a:gridCol w="1200547">
                  <a:extLst>
                    <a:ext uri="{9D8B030D-6E8A-4147-A177-3AD203B41FA5}">
                      <a16:colId xmlns:a16="http://schemas.microsoft.com/office/drawing/2014/main" xmlns="" val="36567079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Friday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Saturday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88202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Facebook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92991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Twitter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75688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Instagram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67306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146442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0CA59D5-1AD5-410E-A10F-68D52B867066}"/>
              </a:ext>
            </a:extLst>
          </p:cNvPr>
          <p:cNvSpPr txBox="1"/>
          <p:nvPr/>
        </p:nvSpPr>
        <p:spPr>
          <a:xfrm>
            <a:off x="1450975" y="2192420"/>
            <a:ext cx="6122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Basic Social Media Posting Schedule</a:t>
            </a:r>
          </a:p>
        </p:txBody>
      </p:sp>
    </p:spTree>
    <p:extLst>
      <p:ext uri="{BB962C8B-B14F-4D97-AF65-F5344CB8AC3E}">
        <p14:creationId xmlns:p14="http://schemas.microsoft.com/office/powerpoint/2010/main" val="929986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3CC3CB-7893-4596-8139-630FDFF4D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 marketing: engage with customers, build loyal following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EE78A3-878E-4C07-B4E3-DD42A3F7F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Facebook Goals:</a:t>
            </a:r>
          </a:p>
          <a:p>
            <a:r>
              <a:rPr lang="en-US" dirty="0"/>
              <a:t>[Goal]</a:t>
            </a:r>
          </a:p>
          <a:p>
            <a:r>
              <a:rPr lang="en-US" dirty="0"/>
              <a:t>[Goal]</a:t>
            </a:r>
          </a:p>
          <a:p>
            <a:r>
              <a:rPr lang="en-US" dirty="0"/>
              <a:t>[Goal]</a:t>
            </a:r>
          </a:p>
          <a:p>
            <a:r>
              <a:rPr lang="en-US" dirty="0"/>
              <a:t>Facebook KPIs:</a:t>
            </a:r>
          </a:p>
          <a:p>
            <a:r>
              <a:rPr lang="en-US" dirty="0"/>
              <a:t>[KPI]</a:t>
            </a:r>
          </a:p>
          <a:p>
            <a:r>
              <a:rPr lang="en-US" dirty="0"/>
              <a:t>[KPI]</a:t>
            </a:r>
          </a:p>
          <a:p>
            <a:r>
              <a:rPr lang="en-US" dirty="0"/>
              <a:t>[KPI]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3445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2D8765-20D5-487C-B7A9-4924CBD77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 marketing: engage with customers, build loyal following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E397AFC-2484-4375-BE54-48E53DB4B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Twitter Goals:</a:t>
            </a:r>
          </a:p>
          <a:p>
            <a:r>
              <a:rPr lang="en-US" dirty="0"/>
              <a:t>[Goal]</a:t>
            </a:r>
          </a:p>
          <a:p>
            <a:r>
              <a:rPr lang="en-US" dirty="0"/>
              <a:t>[Goal]</a:t>
            </a:r>
          </a:p>
          <a:p>
            <a:r>
              <a:rPr lang="en-US" dirty="0"/>
              <a:t>[Goal]</a:t>
            </a:r>
          </a:p>
          <a:p>
            <a:r>
              <a:rPr lang="en-US" dirty="0"/>
              <a:t>Twitter KPIs:</a:t>
            </a:r>
          </a:p>
          <a:p>
            <a:r>
              <a:rPr lang="en-US" dirty="0"/>
              <a:t>[KPI]</a:t>
            </a:r>
          </a:p>
          <a:p>
            <a:r>
              <a:rPr lang="en-US" dirty="0"/>
              <a:t>[KPI]</a:t>
            </a:r>
          </a:p>
          <a:p>
            <a:r>
              <a:rPr lang="en-US" dirty="0"/>
              <a:t>[KPI]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3539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F751AC-53E4-4637-BBDD-A62C4A026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 marketing: engage with customers, build loyal following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2A5DDF-899D-42C9-8C5D-CCDC88252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Instagram Goals:</a:t>
            </a:r>
          </a:p>
          <a:p>
            <a:r>
              <a:rPr lang="en-US" dirty="0"/>
              <a:t>[Goal]</a:t>
            </a:r>
          </a:p>
          <a:p>
            <a:r>
              <a:rPr lang="en-US" dirty="0"/>
              <a:t>[Goal]</a:t>
            </a:r>
          </a:p>
          <a:p>
            <a:r>
              <a:rPr lang="en-US" dirty="0"/>
              <a:t>[Goal]</a:t>
            </a:r>
          </a:p>
          <a:p>
            <a:r>
              <a:rPr lang="en-US" dirty="0"/>
              <a:t>Instagram KPIs:</a:t>
            </a:r>
          </a:p>
          <a:p>
            <a:r>
              <a:rPr lang="en-US" dirty="0"/>
              <a:t>[KPI]</a:t>
            </a:r>
          </a:p>
          <a:p>
            <a:r>
              <a:rPr lang="en-US" dirty="0"/>
              <a:t>[KPI]</a:t>
            </a:r>
          </a:p>
          <a:p>
            <a:r>
              <a:rPr lang="en-US" dirty="0"/>
              <a:t>[KPI]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933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D352A9-985D-4783-823A-012E1A41E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Ppc</a:t>
            </a:r>
            <a:r>
              <a:rPr lang="en-US" dirty="0"/>
              <a:t> Monthly: build </a:t>
            </a:r>
            <a:r>
              <a:rPr lang="en-US" dirty="0" smtClean="0"/>
              <a:t>awareness</a:t>
            </a:r>
            <a:r>
              <a:rPr lang="en-US" dirty="0"/>
              <a:t>, convert buyers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8E3945E1-732E-4570-8121-F87369FE4B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8251373"/>
              </p:ext>
            </p:extLst>
          </p:nvPr>
        </p:nvGraphicFramePr>
        <p:xfrm>
          <a:off x="1450975" y="2016125"/>
          <a:ext cx="299519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2676">
                  <a:extLst>
                    <a:ext uri="{9D8B030D-6E8A-4147-A177-3AD203B41FA5}">
                      <a16:colId xmlns:a16="http://schemas.microsoft.com/office/drawing/2014/main" xmlns="" val="694550174"/>
                    </a:ext>
                  </a:extLst>
                </a:gridCol>
                <a:gridCol w="1132514">
                  <a:extLst>
                    <a:ext uri="{9D8B030D-6E8A-4147-A177-3AD203B41FA5}">
                      <a16:colId xmlns:a16="http://schemas.microsoft.com/office/drawing/2014/main" xmlns="" val="2683631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08559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Spend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5072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Leads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45794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Number of Sales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03930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Close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01001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CPL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61605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09460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98678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E62835-EC94-464B-8782-BD2EA3A7C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 marketing: engage with customers, build loyal following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947ABA-04B2-4A1C-93D8-0E5E87EF1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LinkedIn Goals:</a:t>
            </a:r>
          </a:p>
          <a:p>
            <a:r>
              <a:rPr lang="en-US" dirty="0"/>
              <a:t>[Goal]</a:t>
            </a:r>
          </a:p>
          <a:p>
            <a:r>
              <a:rPr lang="en-US" dirty="0"/>
              <a:t>[Goal]</a:t>
            </a:r>
          </a:p>
          <a:p>
            <a:r>
              <a:rPr lang="en-US" dirty="0"/>
              <a:t>[Goal]</a:t>
            </a:r>
          </a:p>
          <a:p>
            <a:r>
              <a:rPr lang="en-US" dirty="0"/>
              <a:t>LinkedIn KPIs:</a:t>
            </a:r>
          </a:p>
          <a:p>
            <a:r>
              <a:rPr lang="en-US" dirty="0"/>
              <a:t>[KPI]</a:t>
            </a:r>
          </a:p>
          <a:p>
            <a:r>
              <a:rPr lang="en-US" dirty="0"/>
              <a:t>[KPI]</a:t>
            </a:r>
          </a:p>
          <a:p>
            <a:r>
              <a:rPr lang="en-US" dirty="0"/>
              <a:t>[KPI]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134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662A72-5729-4119-B0ED-50E93A8F5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Events/trade shows: Gain Leads, Market Face-to-face, build network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9C862532-B98B-430A-84A7-9A9519F2F6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7891565"/>
              </p:ext>
            </p:extLst>
          </p:nvPr>
        </p:nvGraphicFramePr>
        <p:xfrm>
          <a:off x="1450975" y="2016125"/>
          <a:ext cx="375712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1912">
                  <a:extLst>
                    <a:ext uri="{9D8B030D-6E8A-4147-A177-3AD203B41FA5}">
                      <a16:colId xmlns:a16="http://schemas.microsoft.com/office/drawing/2014/main" xmlns="" val="2972626803"/>
                    </a:ext>
                  </a:extLst>
                </a:gridCol>
                <a:gridCol w="1325217">
                  <a:extLst>
                    <a:ext uri="{9D8B030D-6E8A-4147-A177-3AD203B41FA5}">
                      <a16:colId xmlns:a16="http://schemas.microsoft.com/office/drawing/2014/main" xmlns="" val="22259100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Events/Trade Shows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73466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Spend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61200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Leads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11222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Number of Sales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93087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Close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2915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CPL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6398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49922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5294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08E079-B3B0-4A87-8BB6-8A993F5E4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Podcast </a:t>
            </a:r>
            <a:r>
              <a:rPr lang="en-US" dirty="0" smtClean="0"/>
              <a:t>sponsorship monthly: </a:t>
            </a:r>
            <a:r>
              <a:rPr lang="en-US" dirty="0"/>
              <a:t>Leverage host-to-listener connection, build awareness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3788EEB2-ADF9-4A56-8328-675F3902B2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9557777"/>
              </p:ext>
            </p:extLst>
          </p:nvPr>
        </p:nvGraphicFramePr>
        <p:xfrm>
          <a:off x="1450975" y="2016125"/>
          <a:ext cx="3730625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8416">
                  <a:extLst>
                    <a:ext uri="{9D8B030D-6E8A-4147-A177-3AD203B41FA5}">
                      <a16:colId xmlns:a16="http://schemas.microsoft.com/office/drawing/2014/main" xmlns="" val="2329187519"/>
                    </a:ext>
                  </a:extLst>
                </a:gridCol>
                <a:gridCol w="1272209">
                  <a:extLst>
                    <a:ext uri="{9D8B030D-6E8A-4147-A177-3AD203B41FA5}">
                      <a16:colId xmlns:a16="http://schemas.microsoft.com/office/drawing/2014/main" xmlns="" val="23303410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Podcast sponsorship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8167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Spend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5418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Leads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33749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Number of Sales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80437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Close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5598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CPL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78468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5227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4610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20D152-1D20-4D5C-8788-BD9ACC44E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Content/</a:t>
            </a:r>
            <a:r>
              <a:rPr lang="en-US" dirty="0" err="1"/>
              <a:t>Seo</a:t>
            </a:r>
            <a:r>
              <a:rPr lang="en-US" dirty="0"/>
              <a:t> marketing Monthly: build trust, gain leads, provide thought leadership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4D385D97-3B4F-4386-A702-733CBE2AB9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7899412"/>
              </p:ext>
            </p:extLst>
          </p:nvPr>
        </p:nvGraphicFramePr>
        <p:xfrm>
          <a:off x="1450975" y="2016125"/>
          <a:ext cx="396916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2973">
                  <a:extLst>
                    <a:ext uri="{9D8B030D-6E8A-4147-A177-3AD203B41FA5}">
                      <a16:colId xmlns:a16="http://schemas.microsoft.com/office/drawing/2014/main" xmlns="" val="967909573"/>
                    </a:ext>
                  </a:extLst>
                </a:gridCol>
                <a:gridCol w="1166191">
                  <a:extLst>
                    <a:ext uri="{9D8B030D-6E8A-4147-A177-3AD203B41FA5}">
                      <a16:colId xmlns:a16="http://schemas.microsoft.com/office/drawing/2014/main" xmlns="" val="8737681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Content Marketing/SEO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40933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Spend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9361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Leads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35642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Number of Sales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80242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Close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4674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CPL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15904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68133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0355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DA97F5-959C-4E0D-8A3F-A740ABF1E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Content/</a:t>
            </a:r>
            <a:r>
              <a:rPr lang="en-US" dirty="0" err="1"/>
              <a:t>Seo</a:t>
            </a:r>
            <a:r>
              <a:rPr lang="en-US" dirty="0"/>
              <a:t> marketing Monthly: build trust, gain leads, provide thought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962622-354C-4942-9EB9-049C3BEC2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Average Engagement (Past Month)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3F0D0811-AEC0-483C-971E-0669F2E6C8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840217"/>
              </p:ext>
            </p:extLst>
          </p:nvPr>
        </p:nvGraphicFramePr>
        <p:xfrm>
          <a:off x="2032000" y="2872740"/>
          <a:ext cx="8128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xmlns="" val="270234923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416463474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19283048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9256200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Number of Posts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Number of Interactions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Average Per-Post Interactions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74778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Blog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642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YouTube Channel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74741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165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AFF5DF-658A-44F3-BD67-504D694D9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Content/</a:t>
            </a:r>
            <a:r>
              <a:rPr lang="en-US" dirty="0" err="1"/>
              <a:t>Seo</a:t>
            </a:r>
            <a:r>
              <a:rPr lang="en-US" dirty="0"/>
              <a:t> marketing Monthly: build trust, gain leads, provide thought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07362E-5DB5-4EE4-87E1-CE22ED482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What’s working for our competitors?</a:t>
            </a:r>
          </a:p>
          <a:p>
            <a:r>
              <a:rPr lang="en-US" dirty="0"/>
              <a:t>1. [Describe type of post]</a:t>
            </a:r>
          </a:p>
          <a:p>
            <a:r>
              <a:rPr lang="en-US" dirty="0"/>
              <a:t>2. [Describe type of post]</a:t>
            </a:r>
          </a:p>
          <a:p>
            <a:r>
              <a:rPr lang="en-US" dirty="0"/>
              <a:t>3. [Describe type of post]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746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080BE7-032C-4AF1-AE1C-726FD5B32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Content/</a:t>
            </a:r>
            <a:r>
              <a:rPr lang="en-US" dirty="0" err="1"/>
              <a:t>Seo</a:t>
            </a:r>
            <a:r>
              <a:rPr lang="en-US" dirty="0"/>
              <a:t> marketing Monthly: build trust, gain leads, provide thought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5DF24B-1A47-4DA3-843A-E50D22B34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Content Marketing Voice and Tone</a:t>
            </a:r>
          </a:p>
          <a:p>
            <a:r>
              <a:rPr lang="en-US" dirty="0"/>
              <a:t>[Insert description of content marketing voice …]</a:t>
            </a:r>
          </a:p>
          <a:p>
            <a:r>
              <a:rPr lang="en-US" dirty="0"/>
              <a:t>[Insert description of content marketing tone …]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179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2E1231-BA58-4670-8558-647A1F0E8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Content/</a:t>
            </a:r>
            <a:r>
              <a:rPr lang="en-US" dirty="0" err="1"/>
              <a:t>Seo</a:t>
            </a:r>
            <a:r>
              <a:rPr lang="en-US" dirty="0"/>
              <a:t> marketing Monthly: build trust, gain leads, provide thought leadership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E5E9182F-4686-4E8A-97B7-73AB32B670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1807621"/>
              </p:ext>
            </p:extLst>
          </p:nvPr>
        </p:nvGraphicFramePr>
        <p:xfrm>
          <a:off x="1450478" y="3321292"/>
          <a:ext cx="960437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0547">
                  <a:extLst>
                    <a:ext uri="{9D8B030D-6E8A-4147-A177-3AD203B41FA5}">
                      <a16:colId xmlns:a16="http://schemas.microsoft.com/office/drawing/2014/main" xmlns="" val="3545871098"/>
                    </a:ext>
                  </a:extLst>
                </a:gridCol>
                <a:gridCol w="1200547">
                  <a:extLst>
                    <a:ext uri="{9D8B030D-6E8A-4147-A177-3AD203B41FA5}">
                      <a16:colId xmlns:a16="http://schemas.microsoft.com/office/drawing/2014/main" xmlns="" val="2882616862"/>
                    </a:ext>
                  </a:extLst>
                </a:gridCol>
                <a:gridCol w="1064488">
                  <a:extLst>
                    <a:ext uri="{9D8B030D-6E8A-4147-A177-3AD203B41FA5}">
                      <a16:colId xmlns:a16="http://schemas.microsoft.com/office/drawing/2014/main" xmlns="" val="3296697829"/>
                    </a:ext>
                  </a:extLst>
                </a:gridCol>
                <a:gridCol w="1126434">
                  <a:extLst>
                    <a:ext uri="{9D8B030D-6E8A-4147-A177-3AD203B41FA5}">
                      <a16:colId xmlns:a16="http://schemas.microsoft.com/office/drawing/2014/main" xmlns="" val="2353186905"/>
                    </a:ext>
                  </a:extLst>
                </a:gridCol>
                <a:gridCol w="1410719">
                  <a:extLst>
                    <a:ext uri="{9D8B030D-6E8A-4147-A177-3AD203B41FA5}">
                      <a16:colId xmlns:a16="http://schemas.microsoft.com/office/drawing/2014/main" xmlns="" val="4001664239"/>
                    </a:ext>
                  </a:extLst>
                </a:gridCol>
                <a:gridCol w="1200547">
                  <a:extLst>
                    <a:ext uri="{9D8B030D-6E8A-4147-A177-3AD203B41FA5}">
                      <a16:colId xmlns:a16="http://schemas.microsoft.com/office/drawing/2014/main" xmlns="" val="2897633240"/>
                    </a:ext>
                  </a:extLst>
                </a:gridCol>
                <a:gridCol w="1200547">
                  <a:extLst>
                    <a:ext uri="{9D8B030D-6E8A-4147-A177-3AD203B41FA5}">
                      <a16:colId xmlns:a16="http://schemas.microsoft.com/office/drawing/2014/main" xmlns="" val="690425043"/>
                    </a:ext>
                  </a:extLst>
                </a:gridCol>
                <a:gridCol w="1200547">
                  <a:extLst>
                    <a:ext uri="{9D8B030D-6E8A-4147-A177-3AD203B41FA5}">
                      <a16:colId xmlns:a16="http://schemas.microsoft.com/office/drawing/2014/main" xmlns="" val="5592918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Friday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Saturday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7489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Blog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5261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YouTube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1870864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58E8C16-B28D-4909-B760-517E4E095816}"/>
              </a:ext>
            </a:extLst>
          </p:cNvPr>
          <p:cNvSpPr txBox="1"/>
          <p:nvPr/>
        </p:nvSpPr>
        <p:spPr>
          <a:xfrm>
            <a:off x="1450478" y="2340358"/>
            <a:ext cx="5992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Basic Content Marketing Posting Schedule</a:t>
            </a:r>
          </a:p>
        </p:txBody>
      </p:sp>
    </p:spTree>
    <p:extLst>
      <p:ext uri="{BB962C8B-B14F-4D97-AF65-F5344CB8AC3E}">
        <p14:creationId xmlns:p14="http://schemas.microsoft.com/office/powerpoint/2010/main" val="294613251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1824</TotalTime>
  <Words>630</Words>
  <Application>Microsoft Office PowerPoint</Application>
  <PresentationFormat>Custom</PresentationFormat>
  <Paragraphs>187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Gallery</vt:lpstr>
      <vt:lpstr>Blockchain marketing plan</vt:lpstr>
      <vt:lpstr>Ppc Monthly: build awareness, convert buyers</vt:lpstr>
      <vt:lpstr>Events/trade shows: Gain Leads, Market Face-to-face, build network</vt:lpstr>
      <vt:lpstr>Podcast sponsorship monthly: Leverage host-to-listener connection, build awareness</vt:lpstr>
      <vt:lpstr>Content/Seo marketing Monthly: build trust, gain leads, provide thought leadership</vt:lpstr>
      <vt:lpstr>Content/Seo marketing Monthly: build trust, gain leads, provide thought leadership</vt:lpstr>
      <vt:lpstr>Content/Seo marketing Monthly: build trust, gain leads, provide thought leadership</vt:lpstr>
      <vt:lpstr>Content/Seo marketing Monthly: build trust, gain leads, provide thought leadership</vt:lpstr>
      <vt:lpstr>Content/Seo marketing Monthly: build trust, gain leads, provide thought leadership</vt:lpstr>
      <vt:lpstr>Social media marketing Monthly: engage with customers, build loyal following</vt:lpstr>
      <vt:lpstr>Social media marketing: engage with customers, build loyal following</vt:lpstr>
      <vt:lpstr>Social media marketing: engage with customers, build loyal following</vt:lpstr>
      <vt:lpstr>Social media marketing: engage with customers, build loyal following</vt:lpstr>
      <vt:lpstr>Social media marketing: engage with customers, build loyal following</vt:lpstr>
      <vt:lpstr>Social media marketing: engage with customers, build loyal following</vt:lpstr>
      <vt:lpstr>Social media marketing: engage with customers, build loyal following</vt:lpstr>
      <vt:lpstr>Social media marketing: engage with customers, build loyal following</vt:lpstr>
      <vt:lpstr>Social media marketing: engage with customers, build loyal following</vt:lpstr>
      <vt:lpstr>Social media marketing: engage with customers, build loyal following</vt:lpstr>
      <vt:lpstr>Social media marketing: engage with customers, build loyal following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Blockchain marketing plan</dc:title>
  <dc:creator>Mary Hiers</dc:creator>
  <cp:lastModifiedBy>Lisa Strickland</cp:lastModifiedBy>
  <cp:revision>9</cp:revision>
  <dcterms:created xsi:type="dcterms:W3CDTF">2019-06-08T13:37:09Z</dcterms:created>
  <dcterms:modified xsi:type="dcterms:W3CDTF">2019-06-24T18:53:30Z</dcterms:modified>
</cp:coreProperties>
</file>